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Proxima Nova"/>
      <p:regular r:id="rId35"/>
      <p:bold r:id="rId36"/>
      <p:italic r:id="rId37"/>
      <p:boldItalic r:id="rId38"/>
    </p:embeddedFont>
    <p:embeddedFont>
      <p:font typeface="La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.fntdata"/><Relationship Id="rId20" Type="http://schemas.openxmlformats.org/officeDocument/2006/relationships/slide" Target="slides/slide15.xml"/><Relationship Id="rId42" Type="http://schemas.openxmlformats.org/officeDocument/2006/relationships/font" Target="fonts/Lato-boldItalic.fntdata"/><Relationship Id="rId41" Type="http://schemas.openxmlformats.org/officeDocument/2006/relationships/font" Target="fonts/La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ProximaNova-italic.fntdata"/><Relationship Id="rId14" Type="http://schemas.openxmlformats.org/officeDocument/2006/relationships/slide" Target="slides/slide9.xml"/><Relationship Id="rId36" Type="http://schemas.openxmlformats.org/officeDocument/2006/relationships/font" Target="fonts/ProximaNova-bold.fntdata"/><Relationship Id="rId17" Type="http://schemas.openxmlformats.org/officeDocument/2006/relationships/slide" Target="slides/slide12.xml"/><Relationship Id="rId39" Type="http://schemas.openxmlformats.org/officeDocument/2006/relationships/font" Target="fonts/Lato-regular.fntdata"/><Relationship Id="rId16" Type="http://schemas.openxmlformats.org/officeDocument/2006/relationships/slide" Target="slides/slide11.xml"/><Relationship Id="rId38" Type="http://schemas.openxmlformats.org/officeDocument/2006/relationships/font" Target="fonts/ProximaNova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2b65562b8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2b65562b8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b65562b8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22b65562b8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2b65562b8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22b65562b8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2b65562b8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22b65562b8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2b65562b8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22b65562b8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2b65562b8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22b65562b8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2b65562b8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22b65562b8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2b65562b8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2b65562b8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b65562b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22b65562b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2a29cf58d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2a29cf58d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a29cf58d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a29cf58d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2a29cf58d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2a29cf58d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2a88e80a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2a88e80a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b65562b86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2b65562b86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2b65562b86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2b65562b86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b65562b8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22b65562b8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b65562b8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2b65562b8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b65562b8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2b65562b8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b65562b8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22b65562b8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2b65562b8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2b65562b8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-49350" y="0"/>
            <a:ext cx="39429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Raleway"/>
                <a:ea typeface="Raleway"/>
                <a:cs typeface="Raleway"/>
                <a:sym typeface="Raleway"/>
              </a:rPr>
              <a:t>Arnoux Laceppe Diaby Clinet 2SIO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9" name="Google Shape;10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3" name="Google Shape;113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Google Shape;12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3" name="Google Shape;123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4" name="Google Shape;124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6" name="Google Shape;126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" name="Google Shape;127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3" name="Google Shape;133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9" name="Google Shape;13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4" name="Google Shape;144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0" name="Google Shape;150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6" name="Google Shape;15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Confidentiel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Personnalisé pour </a:t>
            </a:r>
            <a:r>
              <a:rPr b="1" lang="f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 de l'entreprise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6" name="Google Shape;166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0" name="Google Shape;20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" name="Google Shape;28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8" name="Google Shape;38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0" name="Google Shape;50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" name="Google Shape;51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" name="Google Shape;57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" name="Google Shape;58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3" name="Google Shape;6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6" name="Google Shape;66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" name="Google Shape;67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Google Shape;7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0" name="Google Shape;80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1" name="Google Shape;91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8" name="Google Shape;98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3" name="Google Shape;103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rgbClr val="000000"/>
                </a:solidFill>
              </a:rPr>
              <a:t>GSB AppliFrais</a:t>
            </a:r>
            <a:endParaRPr/>
          </a:p>
        </p:txBody>
      </p:sp>
      <p:sp>
        <p:nvSpPr>
          <p:cNvPr id="175" name="Google Shape;175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Application PHP Dockerisée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36" name="Google Shape;236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37" name="Google Shape;23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275" y="152400"/>
            <a:ext cx="8933725" cy="4307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44" name="Google Shape;24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3227" y="469900"/>
            <a:ext cx="6730625" cy="44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0" name="Google Shape;250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51" name="Google Shape;25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7025" y="219813"/>
            <a:ext cx="7068375" cy="470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57" name="Google Shape;257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58" name="Google Shape;25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450" y="445000"/>
            <a:ext cx="6864749" cy="456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65" name="Google Shape;26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225" y="1193600"/>
            <a:ext cx="8088075" cy="32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1" name="Google Shape;271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72" name="Google Shape;27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00" y="1136250"/>
            <a:ext cx="8868374" cy="353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78" name="Google Shape;278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79" name="Google Shape;27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150" y="1063900"/>
            <a:ext cx="8456275" cy="33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Partie des réseaux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descr="shutterstock_429987889_edited.jpg" id="286" name="Google Shape;286;p34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SISR Objectif :</a:t>
            </a:r>
            <a:endParaRPr/>
          </a:p>
        </p:txBody>
      </p:sp>
      <p:sp>
        <p:nvSpPr>
          <p:cNvPr id="292" name="Google Shape;292;p35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500"/>
              <a:t>Application développée par les slam fonctionnel et déployable </a:t>
            </a:r>
            <a:r>
              <a:rPr lang="fr" sz="1500"/>
              <a:t>facilement dans un environnement docker.</a:t>
            </a:r>
            <a:endParaRPr sz="1500"/>
          </a:p>
        </p:txBody>
      </p:sp>
      <p:pic>
        <p:nvPicPr>
          <p:cNvPr descr="shutterstock_429987889_edited.jpg" id="293" name="Google Shape;293;p35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Éléments</a:t>
            </a:r>
            <a:r>
              <a:rPr lang="fr"/>
              <a:t> nécessaires</a:t>
            </a:r>
            <a:endParaRPr/>
          </a:p>
        </p:txBody>
      </p:sp>
      <p:sp>
        <p:nvSpPr>
          <p:cNvPr id="299" name="Google Shape;299;p36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0" name="Google Shape;300;p36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Machine debian avec docker installé</a:t>
            </a:r>
            <a:endParaRPr/>
          </a:p>
        </p:txBody>
      </p:sp>
      <p:sp>
        <p:nvSpPr>
          <p:cNvPr id="301" name="Google Shape;301;p36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2" name="Google Shape;302;p36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Environnement php personnalisé avec les extensions nécessaires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(Dockerfile)</a:t>
            </a:r>
            <a:endParaRPr/>
          </a:p>
        </p:txBody>
      </p:sp>
      <p:sp>
        <p:nvSpPr>
          <p:cNvPr id="303" name="Google Shape;303;p36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4" name="Google Shape;304;p36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Dump de la base de données GSB</a:t>
            </a:r>
            <a:endParaRPr/>
          </a:p>
        </p:txBody>
      </p:sp>
      <p:sp>
        <p:nvSpPr>
          <p:cNvPr id="305" name="Google Shape;305;p36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6" name="Google Shape;306;p36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docker-compose.yml pour indiquer les services nécessaires, les variables secrètes ainsi que leurs ports d’exposition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729450" y="2078875"/>
            <a:ext cx="7688700" cy="28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❏"/>
            </a:pPr>
            <a:r>
              <a:rPr lang="fr" sz="1400"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❏"/>
            </a:pPr>
            <a:r>
              <a:rPr lang="fr" sz="1400">
                <a:latin typeface="Proxima Nova"/>
                <a:ea typeface="Proxima Nova"/>
                <a:cs typeface="Proxima Nova"/>
                <a:sym typeface="Proxima Nova"/>
              </a:rPr>
              <a:t>Partie des développeurs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❏"/>
            </a:pPr>
            <a:r>
              <a:rPr lang="fr" sz="1400">
                <a:latin typeface="Proxima Nova"/>
                <a:ea typeface="Proxima Nova"/>
                <a:cs typeface="Proxima Nova"/>
                <a:sym typeface="Proxima Nova"/>
              </a:rPr>
              <a:t>Partie réseaux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730725" y="1318650"/>
            <a:ext cx="3755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VM Docker déployée avec Vagrant</a:t>
            </a:r>
            <a:endParaRPr b="0"/>
          </a:p>
        </p:txBody>
      </p:sp>
      <p:pic>
        <p:nvPicPr>
          <p:cNvPr id="312" name="Google Shape;3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836376"/>
            <a:ext cx="4313201" cy="3308625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>
            <a:off x="730725" y="1318650"/>
            <a:ext cx="3755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Dump de la BDD GSB</a:t>
            </a:r>
            <a:endParaRPr b="0"/>
          </a:p>
        </p:txBody>
      </p:sp>
      <p:pic>
        <p:nvPicPr>
          <p:cNvPr id="318" name="Google Shape;31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0" y="1950100"/>
            <a:ext cx="9029001" cy="40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title"/>
          </p:nvPr>
        </p:nvSpPr>
        <p:spPr>
          <a:xfrm>
            <a:off x="730725" y="1318650"/>
            <a:ext cx="52554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Image PHP avec extension PDO</a:t>
            </a:r>
            <a:endParaRPr b="0"/>
          </a:p>
        </p:txBody>
      </p:sp>
      <p:pic>
        <p:nvPicPr>
          <p:cNvPr id="324" name="Google Shape;3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00" y="2571750"/>
            <a:ext cx="8305800" cy="157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9"/>
          <p:cNvSpPr txBox="1"/>
          <p:nvPr>
            <p:ph type="title"/>
          </p:nvPr>
        </p:nvSpPr>
        <p:spPr>
          <a:xfrm>
            <a:off x="419100" y="2197350"/>
            <a:ext cx="1273500" cy="3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fr" sz="1600"/>
              <a:t>DockerFile</a:t>
            </a:r>
            <a:endParaRPr b="0" i="1"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0"/>
          <p:cNvSpPr txBox="1"/>
          <p:nvPr>
            <p:ph type="title"/>
          </p:nvPr>
        </p:nvSpPr>
        <p:spPr>
          <a:xfrm>
            <a:off x="730725" y="1318650"/>
            <a:ext cx="52554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docker-compose.yml</a:t>
            </a:r>
            <a:endParaRPr b="0"/>
          </a:p>
        </p:txBody>
      </p:sp>
      <p:pic>
        <p:nvPicPr>
          <p:cNvPr id="331" name="Google Shape;331;p40"/>
          <p:cNvPicPr preferRelativeResize="0"/>
          <p:nvPr/>
        </p:nvPicPr>
        <p:blipFill rotWithShape="1">
          <a:blip r:embed="rId3">
            <a:alphaModFix/>
          </a:blip>
          <a:srcRect b="0" l="0" r="32092" t="0"/>
          <a:stretch/>
        </p:blipFill>
        <p:spPr>
          <a:xfrm>
            <a:off x="5032454" y="0"/>
            <a:ext cx="334954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730725" y="1166250"/>
            <a:ext cx="75765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Avantages / </a:t>
            </a:r>
            <a:r>
              <a:rPr lang="fr"/>
              <a:t>Inconvénients de la Dockerisation</a:t>
            </a:r>
            <a:endParaRPr b="0"/>
          </a:p>
        </p:txBody>
      </p:sp>
      <p:sp>
        <p:nvSpPr>
          <p:cNvPr id="337" name="Google Shape;337;p41"/>
          <p:cNvSpPr txBox="1"/>
          <p:nvPr>
            <p:ph type="title"/>
          </p:nvPr>
        </p:nvSpPr>
        <p:spPr>
          <a:xfrm>
            <a:off x="295950" y="1925850"/>
            <a:ext cx="8552100" cy="25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+"/>
            </a:pPr>
            <a:r>
              <a:rPr i="1" lang="fr" sz="1600"/>
              <a:t>Rapport performance/ressources</a:t>
            </a:r>
            <a:r>
              <a:rPr b="0" i="1" lang="fr" sz="1600"/>
              <a:t> </a:t>
            </a:r>
            <a:r>
              <a:rPr b="0" i="1" lang="fr" sz="1600"/>
              <a:t>(meilleur qu’une machine virtuelle classique)</a:t>
            </a:r>
            <a:endParaRPr b="0"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+"/>
            </a:pPr>
            <a:r>
              <a:rPr i="1" lang="fr" sz="1600"/>
              <a:t>Isolation</a:t>
            </a:r>
            <a:r>
              <a:rPr b="0" i="1" lang="fr" sz="1600"/>
              <a:t> (aucune communication avec l'hôte et les conteneurs par défaut)</a:t>
            </a:r>
            <a:endParaRPr b="0"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+"/>
            </a:pPr>
            <a:r>
              <a:rPr i="1" lang="fr" sz="1600"/>
              <a:t>Base centralisée d’images</a:t>
            </a:r>
            <a:r>
              <a:rPr b="0" i="1" lang="fr" sz="1600"/>
              <a:t> prêtes à l’emploi documentés (hub.docker.com)</a:t>
            </a:r>
            <a:endParaRPr b="0"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+"/>
            </a:pPr>
            <a:r>
              <a:rPr i="1" lang="fr" sz="1600"/>
              <a:t>Docker compose</a:t>
            </a:r>
            <a:r>
              <a:rPr b="0" i="1" lang="fr" sz="1600"/>
              <a:t> (plugin pour regrouper plusieurs conteneurs et gérer la communication entre eux au sein d’un fichier unique)</a:t>
            </a:r>
            <a:endParaRPr b="0"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+"/>
            </a:pPr>
            <a:r>
              <a:rPr i="1" lang="fr" sz="1600"/>
              <a:t>Conteneurs indépendants </a:t>
            </a:r>
            <a:r>
              <a:rPr b="0" i="1" lang="fr" sz="1600"/>
              <a:t>de la machine hôte</a:t>
            </a:r>
            <a:endParaRPr b="0"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i="1" lang="fr" sz="1600"/>
              <a:t>Sécurité </a:t>
            </a:r>
            <a:r>
              <a:rPr b="0" i="1" lang="fr" sz="1600"/>
              <a:t>(conteneurs isolé mais noyau/librairies partagé)</a:t>
            </a:r>
            <a:endParaRPr b="0" i="1"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/>
          <p:nvPr>
            <p:ph type="ctrTitle"/>
          </p:nvPr>
        </p:nvSpPr>
        <p:spPr>
          <a:xfrm>
            <a:off x="729450" y="1322450"/>
            <a:ext cx="7688100" cy="24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fr" sz="1500">
                <a:solidFill>
                  <a:srgbClr val="000000"/>
                </a:solidFill>
              </a:rPr>
              <a:t>Partie SLAM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fr" sz="1500">
                <a:solidFill>
                  <a:srgbClr val="000000"/>
                </a:solidFill>
              </a:rPr>
              <a:t>Renforcement des connaissances en Php et de ces bonnes pratiques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fr" sz="1500">
                <a:solidFill>
                  <a:srgbClr val="000000"/>
                </a:solidFill>
              </a:rPr>
              <a:t>Difficulté</a:t>
            </a:r>
            <a:r>
              <a:rPr lang="fr" sz="1500">
                <a:solidFill>
                  <a:srgbClr val="000000"/>
                </a:solidFill>
              </a:rPr>
              <a:t> d’externaliser les </a:t>
            </a:r>
            <a:r>
              <a:rPr lang="fr" sz="1500">
                <a:solidFill>
                  <a:srgbClr val="000000"/>
                </a:solidFill>
              </a:rPr>
              <a:t>éléments</a:t>
            </a:r>
            <a:r>
              <a:rPr lang="fr" sz="1500">
                <a:solidFill>
                  <a:srgbClr val="000000"/>
                </a:solidFill>
              </a:rPr>
              <a:t> de connexion  à la base de données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fr" sz="1500">
                <a:solidFill>
                  <a:srgbClr val="000000"/>
                </a:solidFill>
              </a:rPr>
              <a:t>Partie SISR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fr" sz="1500">
                <a:solidFill>
                  <a:srgbClr val="000000"/>
                </a:solidFill>
              </a:rPr>
              <a:t>Dockerisation concrète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fr" sz="1500">
                <a:solidFill>
                  <a:srgbClr val="000000"/>
                </a:solidFill>
              </a:rPr>
              <a:t>notion de build docker (dockerfile)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343" name="Google Shape;343;p42"/>
          <p:cNvSpPr txBox="1"/>
          <p:nvPr>
            <p:ph idx="4294967295" type="title"/>
          </p:nvPr>
        </p:nvSpPr>
        <p:spPr>
          <a:xfrm>
            <a:off x="0" y="551925"/>
            <a:ext cx="91440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Apports</a:t>
            </a:r>
            <a:endParaRPr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fr" sz="1200">
                <a:latin typeface="Proxima Nova"/>
                <a:ea typeface="Proxima Nova"/>
                <a:cs typeface="Proxima Nova"/>
                <a:sym typeface="Proxima Nova"/>
              </a:rPr>
              <a:t>Qu’est ce que GSB ?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fr" sz="1200">
                <a:latin typeface="Proxima Nova"/>
                <a:ea typeface="Proxima Nova"/>
                <a:cs typeface="Proxima Nova"/>
                <a:sym typeface="Proxima Nova"/>
              </a:rPr>
              <a:t>Le contexte ?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fr" sz="1200">
                <a:latin typeface="Proxima Nova"/>
                <a:ea typeface="Proxima Nova"/>
                <a:cs typeface="Proxima Nova"/>
                <a:sym typeface="Proxima Nova"/>
              </a:rPr>
              <a:t>Les besoins ?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descr="shutterstock_429987889_edited.jpg" id="188" name="Google Shape;18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Partie des développeurs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descr="shutterstock_429987889_edited.jpg" id="195" name="Google Shape;195;p21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"/>
              <a:t>Diagramme des cas d’utilisations</a:t>
            </a:r>
            <a:endParaRPr/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02" name="Google Shape;202;p22"/>
          <p:cNvPicPr preferRelativeResize="0"/>
          <p:nvPr/>
        </p:nvPicPr>
        <p:blipFill rotWithShape="1">
          <a:blip r:embed="rId3">
            <a:alphaModFix/>
          </a:blip>
          <a:srcRect b="0" l="0" r="0" t="14493"/>
          <a:stretch/>
        </p:blipFill>
        <p:spPr>
          <a:xfrm>
            <a:off x="2636301" y="1992050"/>
            <a:ext cx="3469775" cy="31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"/>
              <a:t>Modèle de donnée relationnel</a:t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6749" y="1853850"/>
            <a:ext cx="3826751" cy="328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"/>
              <a:t>Aperçu de l’application </a:t>
            </a:r>
            <a:endParaRPr/>
          </a:p>
        </p:txBody>
      </p:sp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16" name="Google Shape;21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2950" y="2078863"/>
            <a:ext cx="6362699" cy="2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23" name="Google Shape;22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0488" y="421400"/>
            <a:ext cx="5723027" cy="472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30" name="Google Shape;23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750" y="1252000"/>
            <a:ext cx="8560500" cy="343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